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302" r:id="rId3"/>
    <p:sldId id="328" r:id="rId4"/>
    <p:sldId id="299" r:id="rId5"/>
    <p:sldId id="307" r:id="rId6"/>
    <p:sldId id="309" r:id="rId7"/>
    <p:sldId id="324" r:id="rId8"/>
    <p:sldId id="323" r:id="rId9"/>
    <p:sldId id="312" r:id="rId10"/>
    <p:sldId id="330" r:id="rId11"/>
    <p:sldId id="311" r:id="rId12"/>
    <p:sldId id="314" r:id="rId13"/>
    <p:sldId id="320" r:id="rId14"/>
    <p:sldId id="285" r:id="rId15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8E5"/>
    <a:srgbClr val="0066CC"/>
    <a:srgbClr val="4FC58A"/>
    <a:srgbClr val="339933"/>
    <a:srgbClr val="339966"/>
    <a:srgbClr val="3CB67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9" d="100"/>
          <a:sy n="119" d="100"/>
        </p:scale>
        <p:origin x="-132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82F80B-EF60-416B-9938-6BB3A371EA4C}" type="datetimeFigureOut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D9E2629-EEE6-46AF-8405-597291E727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7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6F2F980-0087-43C1-B154-94B174A0A991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801688"/>
            <a:ext cx="5359400" cy="4019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5094288"/>
            <a:ext cx="5386387" cy="481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6F1AA23-116D-4081-9F11-CB3B2EE1DBE4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801688"/>
            <a:ext cx="5359400" cy="4019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5094288"/>
            <a:ext cx="5386387" cy="481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C1E9C7E-1911-491F-926C-88DA2CCA5D60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801688"/>
            <a:ext cx="5359400" cy="4019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5094288"/>
            <a:ext cx="5386387" cy="481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83F3665-1850-47E7-9794-D7E7790115D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801688"/>
            <a:ext cx="5359400" cy="4019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5094288"/>
            <a:ext cx="5386387" cy="481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6A0A636-835E-4157-B055-5EB9850CA7B2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801688"/>
            <a:ext cx="5359400" cy="4019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5094288"/>
            <a:ext cx="5386387" cy="481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2771877-86EF-4646-BE6E-3BC4203726B3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801688"/>
            <a:ext cx="5359400" cy="4019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5094288"/>
            <a:ext cx="5386387" cy="481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605A1F-9ADA-49E7-A61D-441F9AE0422C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801688"/>
            <a:ext cx="5359400" cy="4019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5094288"/>
            <a:ext cx="5386387" cy="481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68718E1-A976-436C-ABC2-BE7E1A919A4F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31FED04-7162-4349-B97E-68959E975987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801688"/>
            <a:ext cx="5359400" cy="4019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5094288"/>
            <a:ext cx="5386387" cy="481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7553A96-7F86-47FB-92E1-CB274D6DFD2C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801688"/>
            <a:ext cx="5359400" cy="4019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5094288"/>
            <a:ext cx="5386387" cy="481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F6F730-D86D-4D33-A892-AACAF1581772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801688"/>
            <a:ext cx="5359400" cy="4019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5094288"/>
            <a:ext cx="5386387" cy="481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0A45-F70A-4326-8BBE-A66859CEC11B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177B8-8448-4AD4-A4A5-61BA9EBF00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7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6B8E-80D7-41FE-9713-BBF0DDF8D4FE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BB32A-F1C2-4A19-8E7C-423EB98289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7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12AAE-E6A5-4956-A575-0FF9970E50D2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1C07C-7146-45BE-82DB-82F5F03F1F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3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E1BA-2D02-449F-94E4-982D65C16ED3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98C34-E44C-44F4-A1D9-5339251193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5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55BC-F409-44C1-9CA5-C8924DC8D37A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61185-46B9-4BF9-A836-6D09849912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3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BA28-F1E0-4E9F-8249-D235D4EEB6D9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83696-D82F-4E2C-9595-7137A0C9F9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0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08E0-7A36-4159-AC4B-F1256D586F77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32CEF-BD1C-4F6A-A6D8-A51338C420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D4A77-EA52-419D-8FAF-0FECA951B634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8943-BA62-42CF-ACA0-6BE96648F1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2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09F8-CFA3-4109-9BCA-697557AC6F3A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F397A-1A89-4220-805F-5AC050C4E0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98F5-FEA5-4D0A-A83E-5B05D628183B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43D83-3C79-4857-ABF7-26EA9E7F9B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8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7A16B-A5CE-4650-89BC-4CDFF7F2638D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2BE1A-602A-4A40-9664-F0E85F5A15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9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C15165-B846-4C8F-A637-96B3C66FD1B7}" type="datetime1">
              <a:rPr lang="ru-RU"/>
              <a:pPr>
                <a:defRPr/>
              </a:pPr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A7F93CD-1E35-43CE-8792-DB6E3F86CBC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30213" y="412750"/>
            <a:ext cx="4446587" cy="5991225"/>
          </a:xfrm>
          <a:prstGeom prst="roundRect">
            <a:avLst>
              <a:gd name="adj" fmla="val 7107"/>
            </a:avLst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51225" y="4551363"/>
            <a:ext cx="4689475" cy="146367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0213" y="1049338"/>
            <a:ext cx="4446587" cy="3692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Приоритетные направления реализации регионального проекта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«ФОРМИРОВАНИЕ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СИСТЕМЫ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МОТИВАЦИИ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ГРАЖДАН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К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ЗДОРОВОМУ ОБРАЗУ ЖИЗНИ, ВКЛЮЧАЯ ЗДОРОВОЕ ПИТАНИЕ И ОТКАЗ ОТ ВРЕДНЫХ ПРИВЫЧЕК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»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(Укрепление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общественного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здоровья)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3751263" y="4683125"/>
            <a:ext cx="4286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Главный врач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ГУ «Республиканский врачебно-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физкультурный диспансер»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</a:rPr>
              <a:t>Виталий Ломов</a:t>
            </a:r>
          </a:p>
        </p:txBody>
      </p:sp>
      <p:pic>
        <p:nvPicPr>
          <p:cNvPr id="30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508000"/>
            <a:ext cx="26924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2517775"/>
            <a:ext cx="37306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830263" y="869950"/>
            <a:ext cx="8313737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3188"/>
            <a:ext cx="2160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421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DD32533-5033-4690-84FD-41C77A0D44A4}" type="slidenum">
              <a:rPr lang="ru-RU" sz="1400" b="1">
                <a:solidFill>
                  <a:srgbClr val="FF0000"/>
                </a:solidFill>
              </a:rPr>
              <a:pPr/>
              <a:t>10</a:t>
            </a:fld>
            <a:endParaRPr lang="ru-RU" sz="1400" b="1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558213" y="6443663"/>
            <a:ext cx="7937" cy="414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1944688" y="-22225"/>
            <a:ext cx="71993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3300"/>
                </a:solidFill>
                <a:latin typeface="+mn-lt"/>
              </a:rPr>
              <a:t>ИНФОРМАЦИОННО-КОММУНИКАЦИОННАЯ </a:t>
            </a:r>
            <a:r>
              <a:rPr lang="ru-RU" sz="2400" b="1" dirty="0">
                <a:solidFill>
                  <a:srgbClr val="FF3300"/>
                </a:solidFill>
                <a:latin typeface="+mn-lt"/>
              </a:rPr>
              <a:t>КАМПАНИЯ </a:t>
            </a:r>
          </a:p>
        </p:txBody>
      </p:sp>
      <p:pic>
        <p:nvPicPr>
          <p:cNvPr id="10" name="Picture 10" descr="https://pp.userapi.com/c636116/v636116699/1fd01/lq-bu3b-sj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151" y="4445191"/>
            <a:ext cx="2574148" cy="1705373"/>
          </a:xfrm>
          <a:prstGeom prst="roundRect">
            <a:avLst>
              <a:gd name="adj" fmla="val 288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pp.userapi.com/c836433/v836433699/1df64/H3ofu2Wxic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621" y="3779639"/>
            <a:ext cx="2157179" cy="1429131"/>
          </a:xfrm>
          <a:prstGeom prst="roundRect">
            <a:avLst>
              <a:gd name="adj" fmla="val 30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646" y="4240804"/>
            <a:ext cx="2553174" cy="1690804"/>
          </a:xfrm>
          <a:prstGeom prst="roundRect">
            <a:avLst>
              <a:gd name="adj" fmla="val 319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90" name="Номер слайда 2"/>
          <p:cNvSpPr txBox="1">
            <a:spLocks/>
          </p:cNvSpPr>
          <p:nvPr/>
        </p:nvSpPr>
        <p:spPr bwMode="auto">
          <a:xfrm>
            <a:off x="6842125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2860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3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004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576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8E0C36E-1E02-4CF9-A7E7-C9EB82918140}" type="slidenum">
              <a:rPr lang="ru-RU" sz="1400" b="1">
                <a:solidFill>
                  <a:srgbClr val="FF0000"/>
                </a:solidFill>
              </a:rPr>
              <a:pPr algn="r" eaLnBrk="1" hangingPunct="1"/>
              <a:t>10</a:t>
            </a:fld>
            <a:endParaRPr lang="ru-RU" sz="1400" b="1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1822943"/>
            <a:ext cx="2362200" cy="1332523"/>
          </a:xfrm>
          <a:prstGeom prst="roundRect">
            <a:avLst>
              <a:gd name="adj" fmla="val 66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46038" y="2874963"/>
            <a:ext cx="3573462" cy="5603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Социальная реклама, телевизионные передачи, сюжеты на региональном телевидении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9" name="Picture 6" descr="https://pp.userapi.com/c855524/v855524889/1b9c2/Y7i4IW7huRs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054" y="2262391"/>
            <a:ext cx="2296862" cy="1521671"/>
          </a:xfrm>
          <a:prstGeom prst="roundRect">
            <a:avLst>
              <a:gd name="adj" fmla="val 651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213475" y="3644900"/>
            <a:ext cx="2522538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Выставки и массовые акции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16825" y="5740400"/>
            <a:ext cx="1260475" cy="3825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Лекции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951" y="4829892"/>
            <a:ext cx="2187497" cy="1448674"/>
          </a:xfrm>
          <a:prstGeom prst="roundRect">
            <a:avLst>
              <a:gd name="adj" fmla="val 66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Скругленный прямоугольник 22"/>
          <p:cNvSpPr/>
          <p:nvPr/>
        </p:nvSpPr>
        <p:spPr>
          <a:xfrm>
            <a:off x="1493838" y="5899150"/>
            <a:ext cx="1733550" cy="5619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Буклеты, брошюры,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памятки, листовки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для населения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463" y="4976813"/>
            <a:ext cx="1920875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Школы здоровья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2000" y="6097588"/>
            <a:ext cx="2522538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Наружная реклама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0500" name="Рисунок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868363"/>
            <a:ext cx="32162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5821363" y="1843088"/>
            <a:ext cx="3203575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Автобусы здоровья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9798" r="5491" b="18993"/>
          <a:stretch/>
        </p:blipFill>
        <p:spPr>
          <a:xfrm>
            <a:off x="3227348" y="3552855"/>
            <a:ext cx="1971565" cy="1188994"/>
          </a:xfrm>
          <a:prstGeom prst="roundRect">
            <a:avLst>
              <a:gd name="adj" fmla="val 4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769" y="1086588"/>
            <a:ext cx="1372723" cy="2067700"/>
          </a:xfrm>
          <a:prstGeom prst="roundRect">
            <a:avLst>
              <a:gd name="adj" fmla="val 425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Скругленный прямоугольник 28"/>
          <p:cNvSpPr/>
          <p:nvPr/>
        </p:nvSpPr>
        <p:spPr>
          <a:xfrm>
            <a:off x="4694238" y="2971800"/>
            <a:ext cx="1262062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Газеты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30" name="Рисунок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8" y="1040938"/>
            <a:ext cx="2159000" cy="1079500"/>
          </a:xfrm>
          <a:prstGeom prst="roundRect">
            <a:avLst>
              <a:gd name="adj" fmla="val 67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830263" y="869950"/>
            <a:ext cx="8313737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3188"/>
            <a:ext cx="2160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421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A9A5A7C-1457-41EF-AF7D-BC8F5D80FC1D}" type="slidenum">
              <a:rPr lang="ru-RU" sz="1400" b="1">
                <a:solidFill>
                  <a:srgbClr val="FF0000"/>
                </a:solidFill>
              </a:rPr>
              <a:pPr/>
              <a:t>11</a:t>
            </a:fld>
            <a:endParaRPr lang="ru-RU" sz="1400" b="1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624888" y="6443663"/>
            <a:ext cx="7937" cy="414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https://komiinform.ru/content/news/images/139622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10468" r="29012"/>
          <a:stretch>
            <a:fillRect/>
          </a:stretch>
        </p:blipFill>
        <p:spPr bwMode="auto">
          <a:xfrm>
            <a:off x="6869112" y="2001839"/>
            <a:ext cx="2088000" cy="2774035"/>
          </a:xfrm>
          <a:prstGeom prst="roundRect">
            <a:avLst>
              <a:gd name="adj" fmla="val 51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2" descr="http://www.dommol53.ru/upload/iblock/09c/a792ee919654af843f56d63162fd4d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697163"/>
            <a:ext cx="306863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с двумя скругленными соседними углами 21"/>
          <p:cNvSpPr/>
          <p:nvPr/>
        </p:nvSpPr>
        <p:spPr>
          <a:xfrm rot="5400000">
            <a:off x="1060450" y="3824288"/>
            <a:ext cx="1920875" cy="3273425"/>
          </a:xfrm>
          <a:prstGeom prst="round2SameRect">
            <a:avLst>
              <a:gd name="adj1" fmla="val 6555"/>
              <a:gd name="adj2" fmla="val 0"/>
            </a:avLst>
          </a:prstGeom>
          <a:solidFill>
            <a:srgbClr val="FFF8E5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7" name="Объект 2"/>
          <p:cNvSpPr txBox="1">
            <a:spLocks/>
          </p:cNvSpPr>
          <p:nvPr/>
        </p:nvSpPr>
        <p:spPr bwMode="auto">
          <a:xfrm>
            <a:off x="2092325" y="998538"/>
            <a:ext cx="686117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ru-RU" altLang="ru-RU" sz="1400" i="1"/>
              <a:t>«Отдельная роль у некоммерческих организаций, которые также должны быть активно вовлечены в укрепление здоровья, иными словами, наша главная задача — совместно с профессиональными и пациентскими сообществами, другими органами власти и регионами выстроить единую систему общественного здоровья в нашей стране».</a:t>
            </a:r>
          </a:p>
        </p:txBody>
      </p:sp>
      <p:pic>
        <p:nvPicPr>
          <p:cNvPr id="37" name="Picture 10" descr="http://news2world.net/upload/31-149472398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r="11807"/>
          <a:stretch/>
        </p:blipFill>
        <p:spPr bwMode="auto">
          <a:xfrm>
            <a:off x="384875" y="998131"/>
            <a:ext cx="1622611" cy="1080000"/>
          </a:xfrm>
          <a:prstGeom prst="roundRect">
            <a:avLst>
              <a:gd name="adj" fmla="val 100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3546475" y="2811463"/>
            <a:ext cx="3419475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Информация об объявлении конкурсов размещена на сайте Министерства здравоохранения Республики Коми в подразделе «Взаимодействие с социально-ориентированными некоммерческими и добровольческими (волонтерскими) организациями»</a:t>
            </a:r>
          </a:p>
        </p:txBody>
      </p:sp>
      <p:sp>
        <p:nvSpPr>
          <p:cNvPr id="22540" name="Прямоугольник 4"/>
          <p:cNvSpPr>
            <a:spLocks noChangeArrowheads="1"/>
          </p:cNvSpPr>
          <p:nvPr/>
        </p:nvSpPr>
        <p:spPr bwMode="auto">
          <a:xfrm>
            <a:off x="450850" y="4500563"/>
            <a:ext cx="31400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200"/>
              <a:t>Постановление Правительства Республики Коми от 30 января 2018 г. №46 «Об утверждении порядка предоставления субсидий за счет средств республиканского бюджета Республики Коми некоммерческим организациям, не являющимся государственными учреждениями, осуществляющим свою деятельность на территории Республики Коми в сфере здравоохранения».</a:t>
            </a:r>
          </a:p>
        </p:txBody>
      </p:sp>
      <p:pic>
        <p:nvPicPr>
          <p:cNvPr id="22541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9" t="57095" r="1747" b="9261"/>
          <a:stretch>
            <a:fillRect/>
          </a:stretch>
        </p:blipFill>
        <p:spPr bwMode="auto">
          <a:xfrm>
            <a:off x="4144963" y="4197350"/>
            <a:ext cx="150495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ятиугольник 40"/>
          <p:cNvSpPr/>
          <p:nvPr/>
        </p:nvSpPr>
        <p:spPr>
          <a:xfrm>
            <a:off x="384175" y="2451100"/>
            <a:ext cx="4978400" cy="246063"/>
          </a:xfrm>
          <a:prstGeom prst="homePlat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95750" y="4641850"/>
            <a:ext cx="1601788" cy="67945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Выгнутая вверх стрелка 42"/>
          <p:cNvSpPr/>
          <p:nvPr/>
        </p:nvSpPr>
        <p:spPr>
          <a:xfrm rot="6335953">
            <a:off x="5616575" y="4241801"/>
            <a:ext cx="1285875" cy="800100"/>
          </a:xfrm>
          <a:prstGeom prst="curved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944688" y="11113"/>
            <a:ext cx="71993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ПРИВЛЕЧЕНИЕ СОЦИАЛЬНО ОРИЕНТИРОВАННЫХ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НЕКОММЕРЧЕСКИХ ОРГАНИЗАЦИЙ И ВОЛОНТЕРСКИХ ДВИЖЕНИЙ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9154" name="Picture 2" descr="ÐÐ¾Ð»Ð¾Ð½ÑÑÑÑ-ÐÐµÐ´Ð¸ÐºÐ¸ Ð Ð Ð½Ð° Ð³Ð¾ÑÑÐµÐ¿ÑÐ¸Ð¸Ð¼Ð½Ð¾Ð¹ Ð¿Ð»Ð¾ÑÐ°Ð´ÐºÐµ ÐÐµÐ´Ð¸ÑÐ¸Ð½ÑÐºÐ¾Ð³Ð¾ ÐÐ½ÑÑÐ¸ÑÑÑÐ° ÐÐÐ£ Ð¸Ð¼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93"/>
          <a:stretch/>
        </p:blipFill>
        <p:spPr bwMode="auto">
          <a:xfrm>
            <a:off x="6855743" y="4335666"/>
            <a:ext cx="2088000" cy="2051748"/>
          </a:xfrm>
          <a:prstGeom prst="roundRect">
            <a:avLst>
              <a:gd name="adj" fmla="val 539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830263" y="869950"/>
            <a:ext cx="8313737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3188"/>
            <a:ext cx="2160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421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80E562F-30FF-4434-87A5-4FE2B5C5DA0C}" type="slidenum">
              <a:rPr lang="ru-RU" sz="1400" b="1">
                <a:solidFill>
                  <a:srgbClr val="FF0000"/>
                </a:solidFill>
              </a:rPr>
              <a:pPr/>
              <a:t>12</a:t>
            </a:fld>
            <a:endParaRPr lang="ru-RU" sz="1400" b="1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558213" y="6443663"/>
            <a:ext cx="7937" cy="414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https://elets-adm.ru/assets/images/resources/7705/412190b1f14750fa9ed6a8101a02e506ffe0b9d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4" y="1063634"/>
            <a:ext cx="3848897" cy="2566935"/>
          </a:xfrm>
          <a:prstGeom prst="roundRect">
            <a:avLst>
              <a:gd name="adj" fmla="val 740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548188" y="1865313"/>
            <a:ext cx="4225925" cy="2894012"/>
          </a:xfrm>
          <a:prstGeom prst="rect">
            <a:avLst/>
          </a:prstGeom>
          <a:ln w="28575">
            <a:noFill/>
          </a:ln>
        </p:spPr>
        <p:txBody>
          <a:bodyPr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создание условий для ведения и продвижения здорового образа жизни;</a:t>
            </a:r>
          </a:p>
          <a:p>
            <a:pPr marL="285750" indent="-285750" algn="just"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снижение действия факторов риска НИЗ (профилактика курения и помощь в отказе от табака; расширение физической активности; снижение уровня стресса; продвижение принципов здорового питания);</a:t>
            </a:r>
          </a:p>
          <a:p>
            <a:pPr marL="285750" indent="-285750" algn="just"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проведение скрининга и раннего выявления заболеваний, вовлечение работников в программы по укреплению здоровья на рабочем месте, а также в программы, реализуемые региональным и/или муниципальным центром общественного здоровья.</a:t>
            </a:r>
            <a:endParaRPr lang="ru-RU" sz="1400" dirty="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5888" y="2803525"/>
            <a:ext cx="3962400" cy="3917950"/>
          </a:xfrm>
          <a:prstGeom prst="roundRect">
            <a:avLst>
              <a:gd name="adj" fmla="val 4280"/>
            </a:avLst>
          </a:prstGeom>
          <a:solidFill>
            <a:srgbClr val="FFF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5" name="Прямоугольник 25"/>
          <p:cNvSpPr>
            <a:spLocks noChangeArrowheads="1"/>
          </p:cNvSpPr>
          <p:nvPr/>
        </p:nvSpPr>
        <p:spPr bwMode="auto">
          <a:xfrm>
            <a:off x="384175" y="2898775"/>
            <a:ext cx="341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FF0000"/>
                </a:solidFill>
              </a:rPr>
              <a:t>Программы здоровья на рабочем месте рекомендованы: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2900" y="3470275"/>
            <a:ext cx="3533775" cy="503238"/>
          </a:xfrm>
          <a:prstGeom prst="roundRect">
            <a:avLst>
              <a:gd name="adj" fmla="val 7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7" name="Прямоугольник 27"/>
          <p:cNvSpPr>
            <a:spLocks noChangeArrowheads="1"/>
          </p:cNvSpPr>
          <p:nvPr/>
        </p:nvSpPr>
        <p:spPr bwMode="auto">
          <a:xfrm>
            <a:off x="430213" y="3467100"/>
            <a:ext cx="325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ru-RU" altLang="ru-RU" sz="1400" b="1">
                <a:solidFill>
                  <a:srgbClr val="FF0000"/>
                </a:solidFill>
              </a:rPr>
              <a:t>Оттавской хартией </a:t>
            </a:r>
            <a:r>
              <a:rPr lang="ru-RU" altLang="ru-RU" sz="1400" b="1"/>
              <a:t>1986 г. по укреплению здоровья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42900" y="4071938"/>
            <a:ext cx="3533775" cy="720725"/>
          </a:xfrm>
          <a:prstGeom prst="roundRect">
            <a:avLst>
              <a:gd name="adj" fmla="val 7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9" name="Прямоугольник 29"/>
          <p:cNvSpPr>
            <a:spLocks noChangeArrowheads="1"/>
          </p:cNvSpPr>
          <p:nvPr/>
        </p:nvSpPr>
        <p:spPr bwMode="auto">
          <a:xfrm>
            <a:off x="461963" y="4070350"/>
            <a:ext cx="3254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ru-RU" altLang="ru-RU" sz="1400" b="1">
                <a:solidFill>
                  <a:srgbClr val="FF0000"/>
                </a:solidFill>
              </a:rPr>
              <a:t>Джакартской декларацией </a:t>
            </a:r>
            <a:r>
              <a:rPr lang="ru-RU" altLang="ru-RU" sz="1400" b="1"/>
              <a:t>1997 г. по введению системы укрепления  здоровьем в </a:t>
            </a:r>
            <a:r>
              <a:rPr lang="en-US" altLang="ru-RU" sz="1400" b="1"/>
              <a:t>XXI</a:t>
            </a:r>
            <a:r>
              <a:rPr lang="ru-RU" altLang="ru-RU" sz="1400" b="1"/>
              <a:t> век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" y="4889500"/>
            <a:ext cx="3533775" cy="719138"/>
          </a:xfrm>
          <a:prstGeom prst="roundRect">
            <a:avLst>
              <a:gd name="adj" fmla="val 7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91" name="Прямоугольник 32"/>
          <p:cNvSpPr>
            <a:spLocks noChangeArrowheads="1"/>
          </p:cNvSpPr>
          <p:nvPr/>
        </p:nvSpPr>
        <p:spPr bwMode="auto">
          <a:xfrm>
            <a:off x="433388" y="4876800"/>
            <a:ext cx="3336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ru-RU" altLang="ru-RU" sz="1400" b="1">
                <a:solidFill>
                  <a:srgbClr val="FF0000"/>
                </a:solidFill>
              </a:rPr>
              <a:t>Бангкокской хартией</a:t>
            </a:r>
            <a:r>
              <a:rPr lang="ru-RU" altLang="ru-RU" sz="1400" b="1"/>
              <a:t> 2005 г. по укреплению здоровья в глобализованном мире и др.</a:t>
            </a:r>
          </a:p>
        </p:txBody>
      </p:sp>
      <p:sp>
        <p:nvSpPr>
          <p:cNvPr id="24592" name="Прямоугольник 33"/>
          <p:cNvSpPr>
            <a:spLocks noChangeArrowheads="1"/>
          </p:cNvSpPr>
          <p:nvPr/>
        </p:nvSpPr>
        <p:spPr bwMode="auto">
          <a:xfrm>
            <a:off x="342900" y="5705475"/>
            <a:ext cx="3533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ru-RU" altLang="ru-RU" sz="1400" b="1"/>
              <a:t>Начиная с 1990 гг в экономически развитых странах </a:t>
            </a:r>
            <a:r>
              <a:rPr lang="ru-RU" altLang="ru-RU" b="1">
                <a:solidFill>
                  <a:srgbClr val="FF0000"/>
                </a:solidFill>
              </a:rPr>
              <a:t>40-80%</a:t>
            </a:r>
            <a:r>
              <a:rPr lang="ru-RU" altLang="ru-RU" sz="1400" b="1"/>
              <a:t> средних и крупных компаний реализуют программы укрепления здоровья на рабочем месте</a:t>
            </a: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4430713" y="1069975"/>
            <a:ext cx="4397375" cy="814388"/>
          </a:xfrm>
          <a:prstGeom prst="round2Same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НАПРАВЛЕНИЯ КОРПОРАТИВНЫХ ПРОГРАММЫ УКРЕПЛЕНИЯ ЗДОРОВЬЯ НА РАБОЧЕМ МЕСТЕ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452938" y="1852613"/>
            <a:ext cx="23812" cy="2786062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13" descr="http://www.gspcheb.ru/assets/images/news-clinic/2016/2710/%D0%B4%D0%B6%D1%8D%20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7" b="35887"/>
          <a:stretch/>
        </p:blipFill>
        <p:spPr bwMode="auto">
          <a:xfrm>
            <a:off x="4168108" y="4817011"/>
            <a:ext cx="4266059" cy="1721901"/>
          </a:xfrm>
          <a:prstGeom prst="roundRect">
            <a:avLst>
              <a:gd name="adj" fmla="val 643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1944688" y="17463"/>
            <a:ext cx="71993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3300"/>
                </a:solidFill>
                <a:latin typeface="+mn-lt"/>
              </a:rPr>
              <a:t>КОРПОРАТИВНЫЕ ПРОГРАММЫ </a:t>
            </a:r>
            <a:r>
              <a:rPr lang="ru-RU" sz="2400" b="1" smtClean="0">
                <a:solidFill>
                  <a:srgbClr val="FF3300"/>
                </a:solidFill>
                <a:latin typeface="+mn-lt"/>
              </a:rPr>
              <a:t>УКРЕПЛЕНИЯ ЗДОРОВЬЯ НА </a:t>
            </a:r>
            <a:r>
              <a:rPr lang="ru-RU" sz="2400" b="1" dirty="0">
                <a:solidFill>
                  <a:srgbClr val="FF3300"/>
                </a:solidFill>
                <a:latin typeface="+mn-lt"/>
              </a:rPr>
              <a:t>РАБОЧЕМ МЕСТЕ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2586038" y="-6350"/>
            <a:ext cx="6254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FF3300"/>
                </a:solidFill>
                <a:latin typeface="Arial" charset="0"/>
              </a:rPr>
              <a:t>Корпоративные программы по укреплению здоровья работников </a:t>
            </a:r>
            <a:endParaRPr lang="ru-RU" altLang="ru-RU" sz="2400">
              <a:latin typeface="Arial" charset="0"/>
            </a:endParaRP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611188" y="1268413"/>
            <a:ext cx="3714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latin typeface="Arial" charset="0"/>
              </a:rPr>
              <a:t>КЕЙСЫ</a:t>
            </a:r>
          </a:p>
          <a:p>
            <a:r>
              <a:rPr lang="ru-RU" altLang="ru-RU" b="1">
                <a:latin typeface="Arial" charset="0"/>
              </a:rPr>
              <a:t>КОРПОРАТИВНЫХ ПРОГРАММ</a:t>
            </a:r>
          </a:p>
          <a:p>
            <a:r>
              <a:rPr lang="ru-RU" altLang="ru-RU" b="1">
                <a:latin typeface="Arial" charset="0"/>
              </a:rPr>
              <a:t>УКРЕПЛЕНИЯ ЗДОРОВЬЯ</a:t>
            </a:r>
          </a:p>
          <a:p>
            <a:r>
              <a:rPr lang="ru-RU" altLang="ru-RU" b="1">
                <a:latin typeface="Arial" charset="0"/>
              </a:rPr>
              <a:t>СОТРУДНИКОВ</a:t>
            </a: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5280025" y="963613"/>
            <a:ext cx="32861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Arial" charset="0"/>
            </a:endParaRPr>
          </a:p>
          <a:p>
            <a:r>
              <a:rPr lang="ru-RU" altLang="ru-RU" b="1">
                <a:latin typeface="Arial" charset="0"/>
              </a:rPr>
              <a:t>Корпоративные модельные программы </a:t>
            </a:r>
          </a:p>
          <a:p>
            <a:r>
              <a:rPr lang="ru-RU" altLang="ru-RU" b="1">
                <a:latin typeface="Arial" charset="0"/>
              </a:rPr>
              <a:t>УКРЕПЛЕНИЕ ЗДОРОВЬЯ РАБОТАЮЩИХ</a:t>
            </a:r>
            <a:endParaRPr lang="ru-RU" altLang="ru-RU">
              <a:latin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0263" y="869950"/>
            <a:ext cx="8313737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3188"/>
            <a:ext cx="2160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44688" y="-22225"/>
            <a:ext cx="7199312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158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6632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279241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636838"/>
            <a:ext cx="279241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2636838"/>
            <a:ext cx="279082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998663" y="2719388"/>
            <a:ext cx="4946650" cy="16383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БЛАГОДАРЮ ЗА ВНИМАНИЕ!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7651" name="Picture 2" descr="http://muz-tv.ru/images/promo/minzdrav/img/challenge/2/ch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1089">
            <a:off x="603250" y="366713"/>
            <a:ext cx="1800225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://muz-tv.ru/images/promo/minzdrav/img/challenge/3/c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126">
            <a:off x="6740525" y="366713"/>
            <a:ext cx="1798638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http://muz-tv.ru/images/promo/minzdrav/img/challenge/5/ch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9806">
            <a:off x="603250" y="4095750"/>
            <a:ext cx="18002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http://muz-tv.ru/pic/contest/d/b/db4f1cd1a28aaa4c680c86fdc1e87c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9"/>
          <a:stretch>
            <a:fillRect/>
          </a:stretch>
        </p:blipFill>
        <p:spPr bwMode="auto">
          <a:xfrm>
            <a:off x="2900363" y="157163"/>
            <a:ext cx="2820987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ÐÐ°ÑÑÐ¸Ð½ÐºÐ¸ Ð¿Ð¾ Ð·Ð°Ð¿ÑÐ¾ÑÑ Ð¢Ñ ÑÐ¸Ð»ÑÐ½ÐµÐµ! ÐÐ¸Ð½Ð·Ð´ÑÐ°Ð² ÑÑÐ²ÐµÑÐ¶Ð´Ð°ÐµÑ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94"/>
          <a:stretch>
            <a:fillRect/>
          </a:stretch>
        </p:blipFill>
        <p:spPr bwMode="auto">
          <a:xfrm>
            <a:off x="2895600" y="4286250"/>
            <a:ext cx="28257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2" descr="http://muz-tv.ru/images/promo/minzdrav/img/challenge/4/ch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200">
            <a:off x="6657975" y="4073525"/>
            <a:ext cx="179863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217C141-1007-4397-B28E-E13880F92D1E}" type="slidenum">
              <a:rPr lang="ru-RU">
                <a:solidFill>
                  <a:srgbClr val="898989"/>
                </a:solidFill>
              </a:rPr>
              <a:pPr/>
              <a:t>14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858963" y="14288"/>
            <a:ext cx="719931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НАЦИОНАЛЬНЫЙ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ПРОЕКТ «ДЕМОГРАФИЯ»</a:t>
            </a:r>
            <a:endParaRPr lang="ru-RU" altLang="ru-RU" sz="2400" b="1" dirty="0">
              <a:solidFill>
                <a:srgbClr val="FF0000"/>
              </a:solidFill>
              <a:latin typeface="+mn-lt"/>
              <a:ea typeface="Microsoft YaHei" panose="020B0503020204020204" pitchFamily="34" charset="-122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30263" y="869950"/>
            <a:ext cx="8313737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3188"/>
            <a:ext cx="2160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421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4D609D-E069-415F-8D16-E3DF9FD19947}" type="slidenum">
              <a:rPr lang="ru-RU" sz="1400" b="1">
                <a:solidFill>
                  <a:srgbClr val="FF0000"/>
                </a:solidFill>
              </a:rPr>
              <a:pPr/>
              <a:t>2</a:t>
            </a:fld>
            <a:endParaRPr lang="ru-RU" sz="1400" b="1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624888" y="6443663"/>
            <a:ext cx="7937" cy="414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762000" y="9350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800" b="1">
                <a:solidFill>
                  <a:srgbClr val="FF0000"/>
                </a:solidFill>
              </a:rPr>
              <a:t>Национальный проект (5 федеральных проектов)</a:t>
            </a:r>
            <a:r>
              <a:rPr lang="ru-RU" altLang="ru-RU" sz="1800" b="1"/>
              <a:t> в структуре майского указа президента, является одним из ключевых, он формирует потенциальные возможности для реализации всех остальных национальных проектов.</a:t>
            </a: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5535613" y="3408363"/>
            <a:ext cx="324008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latin typeface="+mn-lt"/>
              </a:rPr>
              <a:t>Создание </a:t>
            </a:r>
            <a:r>
              <a:rPr lang="ru-RU" altLang="ru-RU" sz="1200" dirty="0">
                <a:latin typeface="+mn-lt"/>
              </a:rPr>
              <a:t>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 </a:t>
            </a:r>
            <a:r>
              <a:rPr lang="ru-RU" sz="1200" b="1" dirty="0" smtClean="0">
                <a:latin typeface="+mn-lt"/>
              </a:rPr>
              <a:t>(Спорт-норма жизни)</a:t>
            </a:r>
            <a:endParaRPr lang="ru-RU" altLang="ru-RU" sz="1200" b="1" dirty="0">
              <a:latin typeface="+mn-lt"/>
            </a:endParaRPr>
          </a:p>
        </p:txBody>
      </p:sp>
      <p:sp>
        <p:nvSpPr>
          <p:cNvPr id="4105" name="Прямоугольник 5"/>
          <p:cNvSpPr>
            <a:spLocks noChangeArrowheads="1"/>
          </p:cNvSpPr>
          <p:nvPr/>
        </p:nvSpPr>
        <p:spPr bwMode="auto">
          <a:xfrm>
            <a:off x="1195388" y="2033588"/>
            <a:ext cx="32400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200"/>
              <a:t>Финансовая поддержка семей при рождении детей </a:t>
            </a:r>
          </a:p>
        </p:txBody>
      </p:sp>
      <p:sp>
        <p:nvSpPr>
          <p:cNvPr id="4106" name="Прямоугольник 6"/>
          <p:cNvSpPr>
            <a:spLocks noChangeArrowheads="1"/>
          </p:cNvSpPr>
          <p:nvPr/>
        </p:nvSpPr>
        <p:spPr bwMode="auto">
          <a:xfrm>
            <a:off x="1195388" y="4010025"/>
            <a:ext cx="32400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Aft>
                <a:spcPts val="850"/>
              </a:spcAft>
            </a:pPr>
            <a:r>
              <a:rPr lang="ru-RU" altLang="ru-RU" sz="1200"/>
              <a:t>Создание условий для осуществления трудовой деятельности женщин с детьми, включая ликвидацию очереди в ясли для детей до трех лет </a:t>
            </a:r>
          </a:p>
        </p:txBody>
      </p:sp>
      <p:sp>
        <p:nvSpPr>
          <p:cNvPr id="4107" name="Прямоугольник 7"/>
          <p:cNvSpPr>
            <a:spLocks noChangeArrowheads="1"/>
          </p:cNvSpPr>
          <p:nvPr/>
        </p:nvSpPr>
        <p:spPr bwMode="auto">
          <a:xfrm>
            <a:off x="1195388" y="3005138"/>
            <a:ext cx="3240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200"/>
              <a:t>Разработка и реализация программы системной поддержки и повышения качества жизни граждан старшего поколения </a:t>
            </a:r>
            <a:r>
              <a:rPr lang="ru-RU" altLang="ru-RU" sz="1200" b="1"/>
              <a:t>(Старшее поколение)</a:t>
            </a:r>
          </a:p>
        </p:txBody>
      </p:sp>
      <p:sp>
        <p:nvSpPr>
          <p:cNvPr id="4108" name="Прямоугольник 8"/>
          <p:cNvSpPr>
            <a:spLocks noChangeArrowheads="1"/>
          </p:cNvSpPr>
          <p:nvPr/>
        </p:nvSpPr>
        <p:spPr bwMode="auto">
          <a:xfrm>
            <a:off x="5535613" y="2033588"/>
            <a:ext cx="32400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Aft>
                <a:spcPts val="850"/>
              </a:spcAft>
            </a:pPr>
            <a:r>
              <a:rPr lang="ru-RU" altLang="ru-RU" sz="1200"/>
              <a:t>Формирование системы мотивации граждан к здоровому образу жизни, включая здоровое питание и отказ от вредных привычек (</a:t>
            </a:r>
            <a:r>
              <a:rPr lang="ru-RU" altLang="ru-RU" sz="1200" b="1" i="1"/>
              <a:t>Укрепление общественного здоровья</a:t>
            </a:r>
            <a:r>
              <a:rPr lang="ru-RU" altLang="ru-RU" sz="1200"/>
              <a:t>)</a:t>
            </a: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438150" y="5167313"/>
            <a:ext cx="3830638" cy="360362"/>
          </a:xfrm>
          <a:prstGeom prst="round2Same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ОСНОВНЫЕ РЕЗУЛЬТАТЫ</a:t>
            </a:r>
          </a:p>
        </p:txBody>
      </p:sp>
      <p:sp>
        <p:nvSpPr>
          <p:cNvPr id="4110" name="Прямоугольник 11"/>
          <p:cNvSpPr>
            <a:spLocks noChangeArrowheads="1"/>
          </p:cNvSpPr>
          <p:nvPr/>
        </p:nvSpPr>
        <p:spPr bwMode="auto">
          <a:xfrm>
            <a:off x="528638" y="5551488"/>
            <a:ext cx="8370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 algn="just"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/>
              <a:t>Увеличить ожидаемую продолжительность здоровой жизни до 67 лет</a:t>
            </a:r>
          </a:p>
          <a:p>
            <a:pPr marL="171450" indent="-171450" algn="just"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/>
              <a:t>Увеличить суммарный коэффициент рождаемости ( с 1,6 на 1 женщину в 2018 году  до 1,7 детей в 2024 году)</a:t>
            </a:r>
          </a:p>
          <a:p>
            <a:pPr marL="171450" indent="-171450" algn="just"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/>
              <a:t>Увеличить долю граждан, ведущих здоровый образ жизни (с 1718 тыс. чел в 2018 году до 2997 тыс. чел в 2024 году)</a:t>
            </a:r>
          </a:p>
          <a:p>
            <a:pPr marL="171450" indent="-171450" algn="just"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/>
              <a:t>Увеличить долю граждан, систематически занимающихся физической культурой и спортом (с 37,6 в 2018 году до 55% в 2024 году).</a:t>
            </a:r>
            <a:endParaRPr lang="ru-RU" altLang="ru-RU" sz="1200" b="1"/>
          </a:p>
        </p:txBody>
      </p:sp>
      <p:pic>
        <p:nvPicPr>
          <p:cNvPr id="4111" name="Picture 8" descr="https://motilaloswalmf.com/CMS/Images/EventImages/1018485910shutterstock_1726976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008313"/>
            <a:ext cx="10048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0" descr="http://cdn.24.co.za/files/Cms/General/d/3483/48f1d5e5d269486cb092f3d4586a3ef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04018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https://ya-webdesign.com/images/babysitting-clipart-unhappy-family-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949450"/>
            <a:ext cx="733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4" descr="https://image.freepik.com/free-vector/no-translate-detected_24908-84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r="11824"/>
          <a:stretch>
            <a:fillRect/>
          </a:stretch>
        </p:blipFill>
        <p:spPr bwMode="auto">
          <a:xfrm>
            <a:off x="4675188" y="1900238"/>
            <a:ext cx="860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 flipV="1">
            <a:off x="438150" y="5521325"/>
            <a:ext cx="8705850" cy="635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463550" y="5459413"/>
            <a:ext cx="1588" cy="139858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7" name="Picture 27" descr="https://avatars.mds.yandex.net/get-pdb/901820/79a7babe-9b2a-4477-b774-c2fa64c50a00/s1200?webp=fal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565525"/>
            <a:ext cx="5508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990600"/>
            <a:ext cx="8951912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30263" y="869950"/>
            <a:ext cx="8313737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3188"/>
            <a:ext cx="2160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421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4FA0D91-80DE-4C6A-818A-C0F2C5855E76}" type="slidenum">
              <a:rPr lang="ru-RU" sz="1400" b="1">
                <a:solidFill>
                  <a:srgbClr val="FF0000"/>
                </a:solidFill>
              </a:rPr>
              <a:pPr/>
              <a:t>3</a:t>
            </a:fld>
            <a:endParaRPr lang="ru-RU" sz="1400" b="1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624888" y="6443663"/>
            <a:ext cx="7937" cy="414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58963" y="14288"/>
            <a:ext cx="719931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+mn-lt"/>
                <a:ea typeface="Microsoft YaHei" panose="020B0503020204020204" pitchFamily="34" charset="-122"/>
              </a:rPr>
              <a:t>ЗДОРОВЬЕ ЧЕЛОВЕКА</a:t>
            </a:r>
            <a:endParaRPr lang="ru-RU" altLang="ru-RU" sz="2400" b="1" dirty="0">
              <a:solidFill>
                <a:srgbClr val="FF0000"/>
              </a:solidFill>
              <a:latin typeface="+mn-lt"/>
              <a:ea typeface="Microsoft YaHei" panose="020B0503020204020204" pitchFamily="34" charset="-122"/>
            </a:endParaRPr>
          </a:p>
        </p:txBody>
      </p:sp>
      <p:sp>
        <p:nvSpPr>
          <p:cNvPr id="6152" name="Номер слайда 2"/>
          <p:cNvSpPr txBox="1">
            <a:spLocks/>
          </p:cNvSpPr>
          <p:nvPr/>
        </p:nvSpPr>
        <p:spPr bwMode="auto">
          <a:xfrm>
            <a:off x="6842125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63290B92-C9C5-436B-8CC0-F4EC6D7F1702}" type="slidenum">
              <a:rPr lang="ru-RU" altLang="ru-RU" sz="1400" b="1">
                <a:solidFill>
                  <a:srgbClr val="FF0000"/>
                </a:solidFill>
              </a:rPr>
              <a:pPr algn="r" eaLnBrk="1" hangingPunct="1"/>
              <a:t>3</a:t>
            </a:fld>
            <a:endParaRPr lang="ru-RU" altLang="ru-RU" sz="1400" b="1">
              <a:solidFill>
                <a:srgbClr val="FF0000"/>
              </a:solidFill>
            </a:endParaRPr>
          </a:p>
        </p:txBody>
      </p:sp>
      <p:sp>
        <p:nvSpPr>
          <p:cNvPr id="23" name="Прямоугольник 16"/>
          <p:cNvSpPr>
            <a:spLocks noChangeArrowheads="1"/>
          </p:cNvSpPr>
          <p:nvPr/>
        </p:nvSpPr>
        <p:spPr bwMode="auto">
          <a:xfrm>
            <a:off x="65088" y="865188"/>
            <a:ext cx="7423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+mn-lt"/>
              </a:rPr>
              <a:t>Здоровье на 85% зависит от факторов внешнего мира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1F1F1F"/>
                </a:solidFill>
                <a:latin typeface="+mn-lt"/>
              </a:rPr>
              <a:t>и всего на 15% от генома «экосистемы» самого человека</a:t>
            </a:r>
            <a:endParaRPr lang="ru-RU" altLang="ru-RU" sz="1600" dirty="0" smtClean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830263" y="869950"/>
            <a:ext cx="8313737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3188"/>
            <a:ext cx="2160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421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9AEC71C-77D4-45A7-8B35-702BB50E0FC2}" type="slidenum">
              <a:rPr lang="ru-RU" sz="1400" b="1">
                <a:solidFill>
                  <a:srgbClr val="FF0000"/>
                </a:solidFill>
              </a:rPr>
              <a:pPr/>
              <a:t>4</a:t>
            </a:fld>
            <a:endParaRPr lang="ru-RU" sz="1400" b="1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624888" y="6443663"/>
            <a:ext cx="7937" cy="414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944688" y="0"/>
            <a:ext cx="71993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FF3300"/>
                </a:solidFill>
                <a:latin typeface="+mn-lt"/>
                <a:ea typeface="Microsoft YaHei" panose="020B0503020204020204" pitchFamily="34" charset="-122"/>
              </a:rPr>
              <a:t>УКРЕПЛЕНИЕ ОБЩЕСТВЕННОГО ЗДОРОВЬЯ</a:t>
            </a:r>
            <a:endParaRPr lang="ru-RU" altLang="ru-RU" sz="2400" b="1" dirty="0">
              <a:solidFill>
                <a:srgbClr val="FF3300"/>
              </a:solidFill>
              <a:latin typeface="+mn-lt"/>
              <a:ea typeface="Microsoft YaHei" panose="020B0503020204020204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250" y="1028700"/>
            <a:ext cx="7524750" cy="738188"/>
          </a:xfrm>
          <a:prstGeom prst="rect">
            <a:avLst/>
          </a:prstGeom>
          <a:solidFill>
            <a:srgbClr val="FF3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ЦЕЛЬ: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обеспечение к 2024 году увеличения доли граждан, ведущих здоровый образ жизни.</a:t>
            </a:r>
          </a:p>
        </p:txBody>
      </p:sp>
      <p:pic>
        <p:nvPicPr>
          <p:cNvPr id="8200" name="Picture 2" descr="https://shoinf.ru/wp-content/uploads/2019/01/targ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965200"/>
            <a:ext cx="11699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719388" y="1974850"/>
            <a:ext cx="6237287" cy="4468813"/>
          </a:xfrm>
          <a:prstGeom prst="round2SameRect">
            <a:avLst>
              <a:gd name="adj1" fmla="val 5733"/>
              <a:gd name="adj2" fmla="val 0"/>
            </a:avLst>
          </a:prstGeom>
          <a:solidFill>
            <a:srgbClr val="FFF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2719388" y="1974850"/>
            <a:ext cx="530225" cy="554038"/>
          </a:xfrm>
          <a:prstGeom prst="blockArc">
            <a:avLst>
              <a:gd name="adj1" fmla="val 10800000"/>
              <a:gd name="adj2" fmla="val 16253057"/>
              <a:gd name="adj3" fmla="val 10408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9388" y="2243138"/>
            <a:ext cx="57150" cy="420052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32163" y="2057400"/>
            <a:ext cx="5237162" cy="4540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3300"/>
                </a:solidFill>
              </a:rPr>
              <a:t>ЗАДАЧИ ПРОЕКТА</a:t>
            </a:r>
          </a:p>
          <a:p>
            <a:pPr marL="285750" indent="-285750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+mn-lt"/>
              </a:rPr>
              <a:t>Формирование среды, способствующей ведению гражданами здорового образа жизни, включая здоровое питание (в том числе ликвидацию </a:t>
            </a:r>
            <a:r>
              <a:rPr lang="ru-RU" sz="1400" dirty="0" err="1">
                <a:solidFill>
                  <a:srgbClr val="000000"/>
                </a:solidFill>
                <a:latin typeface="+mn-lt"/>
              </a:rPr>
              <a:t>микронутриентной</a:t>
            </a:r>
            <a:r>
              <a:rPr lang="ru-RU" sz="1400" dirty="0">
                <a:solidFill>
                  <a:srgbClr val="000000"/>
                </a:solidFill>
                <a:latin typeface="+mn-lt"/>
              </a:rPr>
              <a:t> недостаточности, сокращение потребления соли и сахара), защиту от табачного дыма, снижение потребления алкоголя. Развитие инфраструктуры общественного здоровья, повышение обеспеченности кадрами в сфере общественного здоровья.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ru-RU" sz="1400" dirty="0"/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/>
              <a:t>Мотивирование граждан к ведению здорового образа жизни посредством проведения информационно-коммуникационной кампании, а также вовлечения граждан и некоммерческих организаций в мероприятия по укреплению общественного здоровья.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endParaRPr lang="ru-RU" sz="1400" dirty="0"/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/>
              <a:t>Разработка и внедрение программ укрепления здоровья на рабочем месте (корпоративных программ укрепления здоровья)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05" name="Picture 10" descr="https://camprest-prod.s3.amazonaws.com/media/images/2016/7/15/e80bcfcc-d8c7-47b8-81b5-9a694c40de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362"/>
          <a:stretch>
            <a:fillRect/>
          </a:stretch>
        </p:blipFill>
        <p:spPr bwMode="auto">
          <a:xfrm>
            <a:off x="-1588" y="2135188"/>
            <a:ext cx="2590801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830263" y="869950"/>
            <a:ext cx="8313737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3188"/>
            <a:ext cx="2160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421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D3F6E49-4BBC-4B2C-8FA5-52F7F621C8FC}" type="slidenum">
              <a:rPr lang="ru-RU" sz="1400" b="1">
                <a:solidFill>
                  <a:srgbClr val="FF0000"/>
                </a:solidFill>
              </a:rPr>
              <a:pPr/>
              <a:t>5</a:t>
            </a:fld>
            <a:endParaRPr lang="ru-RU" sz="1400" b="1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624888" y="6443663"/>
            <a:ext cx="7937" cy="414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120775" y="1376363"/>
          <a:ext cx="19431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/>
                <a:gridCol w="971550"/>
              </a:tblGrid>
              <a:tr h="630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spc="-30" baseline="0" dirty="0" smtClean="0"/>
                        <a:t>Розничные продажи сигарет  и папирос на душу населения (тысяч штук)</a:t>
                      </a:r>
                      <a:endParaRPr lang="ru-RU" spc="-30" baseline="0" dirty="0"/>
                    </a:p>
                  </a:txBody>
                  <a:tcPr marL="91398" marR="91398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2017</a:t>
                      </a:r>
                      <a:endParaRPr lang="ru-RU" sz="1600" b="1" dirty="0"/>
                    </a:p>
                  </a:txBody>
                  <a:tcPr marL="91398" marR="91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2024</a:t>
                      </a:r>
                      <a:endParaRPr lang="ru-RU" sz="1600" b="1" dirty="0"/>
                    </a:p>
                  </a:txBody>
                  <a:tcPr marL="91398" marR="91398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2,05</a:t>
                      </a:r>
                      <a:endParaRPr lang="ru-RU" sz="1600" dirty="0"/>
                    </a:p>
                  </a:txBody>
                  <a:tcPr marL="91398" marR="91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</a:t>
                      </a:r>
                      <a:endParaRPr lang="ru-RU" sz="1600" dirty="0"/>
                    </a:p>
                  </a:txBody>
                  <a:tcPr marL="91398" marR="91398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101975" y="1379538"/>
          <a:ext cx="194468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344"/>
                <a:gridCol w="972344"/>
              </a:tblGrid>
              <a:tr h="630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Розничные продажи алкоголя на душу населения (в литрах)</a:t>
                      </a:r>
                    </a:p>
                  </a:txBody>
                  <a:tcPr marL="91472" marR="91472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2017</a:t>
                      </a:r>
                      <a:endParaRPr lang="ru-RU" sz="1600" b="1" dirty="0"/>
                    </a:p>
                  </a:txBody>
                  <a:tcPr marL="91472" marR="91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2024</a:t>
                      </a:r>
                      <a:endParaRPr lang="ru-RU" sz="1600" b="1" dirty="0"/>
                    </a:p>
                  </a:txBody>
                  <a:tcPr marL="91472" marR="91472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9,5</a:t>
                      </a:r>
                      <a:endParaRPr lang="ru-RU" sz="1600" dirty="0"/>
                    </a:p>
                  </a:txBody>
                  <a:tcPr marL="91472" marR="91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9,2</a:t>
                      </a:r>
                      <a:endParaRPr lang="ru-RU" sz="1600" dirty="0"/>
                    </a:p>
                  </a:txBody>
                  <a:tcPr marL="91472" marR="91472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084763" y="1381125"/>
          <a:ext cx="194468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344"/>
                <a:gridCol w="972344"/>
              </a:tblGrid>
              <a:tr h="630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Смертность мужчин в возрасте  16-59 лет </a:t>
                      </a:r>
                    </a:p>
                    <a:p>
                      <a:pPr algn="ctr"/>
                      <a:r>
                        <a:rPr lang="ru-RU" sz="1200" dirty="0" smtClean="0"/>
                        <a:t>(на 100 тыс. населения)</a:t>
                      </a:r>
                    </a:p>
                  </a:txBody>
                  <a:tcPr marL="91472" marR="91472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2017</a:t>
                      </a:r>
                      <a:endParaRPr lang="ru-RU" sz="1600" b="1" dirty="0"/>
                    </a:p>
                  </a:txBody>
                  <a:tcPr marL="91472" marR="91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2024</a:t>
                      </a:r>
                      <a:endParaRPr lang="ru-RU" sz="1600" b="1" dirty="0"/>
                    </a:p>
                  </a:txBody>
                  <a:tcPr marL="91472" marR="91472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888,0</a:t>
                      </a:r>
                      <a:endParaRPr lang="ru-RU" sz="1600" dirty="0"/>
                    </a:p>
                  </a:txBody>
                  <a:tcPr marL="91472" marR="91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649</a:t>
                      </a:r>
                      <a:endParaRPr lang="ru-RU" sz="1600" dirty="0"/>
                    </a:p>
                  </a:txBody>
                  <a:tcPr marL="91472" marR="91472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067550" y="1379538"/>
          <a:ext cx="19431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/>
                <a:gridCol w="971550"/>
              </a:tblGrid>
              <a:tr h="630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Смертность женщин в возрасте  16-54 лет </a:t>
                      </a:r>
                    </a:p>
                    <a:p>
                      <a:pPr algn="ctr"/>
                      <a:r>
                        <a:rPr lang="ru-RU" sz="1200" dirty="0" smtClean="0"/>
                        <a:t>(на 100 тыс. населения)</a:t>
                      </a:r>
                    </a:p>
                  </a:txBody>
                  <a:tcPr marL="91398" marR="91398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2017</a:t>
                      </a:r>
                      <a:endParaRPr lang="ru-RU" sz="1600" b="1" dirty="0"/>
                    </a:p>
                  </a:txBody>
                  <a:tcPr marL="91398" marR="91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2024</a:t>
                      </a:r>
                      <a:endParaRPr lang="ru-RU" sz="1600" b="1" dirty="0"/>
                    </a:p>
                  </a:txBody>
                  <a:tcPr marL="91398" marR="91398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259,3</a:t>
                      </a:r>
                      <a:endParaRPr lang="ru-RU" sz="1600" dirty="0"/>
                    </a:p>
                  </a:txBody>
                  <a:tcPr marL="91398" marR="91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232,8</a:t>
                      </a:r>
                      <a:endParaRPr lang="ru-RU" sz="1600" dirty="0"/>
                    </a:p>
                  </a:txBody>
                  <a:tcPr marL="91398" marR="91398"/>
                </a:tc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441325" y="979488"/>
            <a:ext cx="520700" cy="3640137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692525" y="3248025"/>
          <a:ext cx="2735264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7632"/>
                <a:gridCol w="1367632"/>
              </a:tblGrid>
              <a:tr h="630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Обращаемость в медицинские организации по вопросам  здорового образа жизни (тысяч человек)</a:t>
                      </a:r>
                    </a:p>
                  </a:txBody>
                  <a:tcPr marL="91415" marR="9141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2017</a:t>
                      </a:r>
                      <a:endParaRPr lang="ru-RU" sz="1600" b="1" dirty="0"/>
                    </a:p>
                  </a:txBody>
                  <a:tcPr marL="91415" marR="914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2024</a:t>
                      </a:r>
                      <a:endParaRPr lang="ru-RU" sz="1600" b="1" dirty="0"/>
                    </a:p>
                  </a:txBody>
                  <a:tcPr marL="91415" marR="91415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</a:t>
                      </a:r>
                      <a:endParaRPr lang="ru-RU" sz="1600" dirty="0"/>
                    </a:p>
                  </a:txBody>
                  <a:tcPr marL="91415" marR="914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4,5</a:t>
                      </a:r>
                      <a:endParaRPr lang="ru-RU" sz="1600" dirty="0"/>
                    </a:p>
                  </a:txBody>
                  <a:tcPr marL="91415" marR="91415"/>
                </a:tc>
              </a:tr>
            </a:tbl>
          </a:graphicData>
        </a:graphic>
      </p:graphicFrame>
      <p:sp>
        <p:nvSpPr>
          <p:cNvPr id="23" name="Прямоугольник с двумя скругленными соседними углами 22"/>
          <p:cNvSpPr/>
          <p:nvPr/>
        </p:nvSpPr>
        <p:spPr>
          <a:xfrm>
            <a:off x="1158875" y="2851150"/>
            <a:ext cx="7851775" cy="360363"/>
          </a:xfrm>
          <a:prstGeom prst="round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УВЕЛИЧЕНИЕ</a:t>
            </a: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1114425" y="979488"/>
            <a:ext cx="7891463" cy="360362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СНИЖЕНИЕ</a:t>
            </a:r>
          </a:p>
        </p:txBody>
      </p:sp>
      <p:pic>
        <p:nvPicPr>
          <p:cNvPr id="25" name="Picture 2" descr="http://old.tyumsmu.ru/assets/galleries/5693/img_0617.jpg"/>
          <p:cNvPicPr>
            <a:picLocks noChangeAspect="1" noChangeArrowheads="1"/>
          </p:cNvPicPr>
          <p:nvPr/>
        </p:nvPicPr>
        <p:blipFill rotWithShape="1">
          <a:blip r:embed="rId4"/>
          <a:srcRect b="22520"/>
          <a:stretch/>
        </p:blipFill>
        <p:spPr bwMode="auto">
          <a:xfrm>
            <a:off x="1198563" y="3282950"/>
            <a:ext cx="2411412" cy="1284288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mbuzkcrb.ru/sites/default/files/pictures/2015/05/00001494.jpg"/>
          <p:cNvPicPr preferRelativeResize="0">
            <a:picLocks noChangeArrowheads="1"/>
          </p:cNvPicPr>
          <p:nvPr/>
        </p:nvPicPr>
        <p:blipFill rotWithShape="1">
          <a:blip r:embed="rId5"/>
          <a:srcRect t="4380" b="16363"/>
          <a:stretch/>
        </p:blipFill>
        <p:spPr bwMode="auto">
          <a:xfrm>
            <a:off x="6508750" y="3282950"/>
            <a:ext cx="2470150" cy="128270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с двумя скругленными соседними углами 26"/>
          <p:cNvSpPr/>
          <p:nvPr/>
        </p:nvSpPr>
        <p:spPr>
          <a:xfrm>
            <a:off x="438150" y="4814888"/>
            <a:ext cx="6915150" cy="360362"/>
          </a:xfrm>
          <a:prstGeom prst="round2Same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ДОСТИЖЕНИЕ ЦЕЛЕЙ НАЦИОНАЛЬНОГО ПРОЕКТА «ДЕМОГРАФИЯ»</a:t>
            </a:r>
          </a:p>
        </p:txBody>
      </p:sp>
      <p:sp>
        <p:nvSpPr>
          <p:cNvPr id="10317" name="Прямоугольник 11"/>
          <p:cNvSpPr>
            <a:spLocks noChangeArrowheads="1"/>
          </p:cNvSpPr>
          <p:nvPr/>
        </p:nvSpPr>
        <p:spPr bwMode="auto">
          <a:xfrm>
            <a:off x="465138" y="5322888"/>
            <a:ext cx="803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 algn="just"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/>
              <a:t>увеличению ожидаемой продолжительности здоровой жизни до 67 лет; </a:t>
            </a:r>
          </a:p>
          <a:p>
            <a:pPr marL="171450" indent="-171450" algn="just"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/>
              <a:t>увеличение обращаемости в медицинские организации по вопросам здорового образа жизни, в том числе увеличение числа лиц, которым рекомендованы индивидуальные планы по здоровому образу жизни;</a:t>
            </a:r>
          </a:p>
          <a:p>
            <a:pPr marL="171450" indent="-171450" algn="just"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/>
              <a:t>увеличение ожидаемой продолжительности жизни до 78 лет к 2024 году; </a:t>
            </a:r>
          </a:p>
          <a:p>
            <a:pPr marL="171450" indent="-171450" algn="just"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/>
              <a:t>увеличение суммарного коэффициента рождаемости;</a:t>
            </a:r>
          </a:p>
          <a:p>
            <a:pPr marL="171450" indent="-171450" algn="just"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/>
              <a:t>увеличение доли граждан, систематически занимающихся физической культурой и спортом.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438150" y="5168900"/>
            <a:ext cx="8705850" cy="635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38150" y="5106988"/>
            <a:ext cx="26988" cy="1751012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8150" y="1088855"/>
            <a:ext cx="513410" cy="3312061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944688" y="6350"/>
            <a:ext cx="71993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FF3300"/>
                </a:solidFill>
                <a:latin typeface="+mn-lt"/>
                <a:ea typeface="Microsoft YaHei" panose="020B0503020204020204" pitchFamily="34" charset="-122"/>
              </a:rPr>
              <a:t>ПОКАЗАТЕЛИ ПРОЕКТА</a:t>
            </a:r>
            <a:endParaRPr lang="ru-RU" altLang="ru-RU" sz="2400" b="1" dirty="0">
              <a:solidFill>
                <a:srgbClr val="FF3300"/>
              </a:solidFill>
              <a:latin typeface="+mn-lt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1944688" y="0"/>
            <a:ext cx="71993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FF3300"/>
                </a:solidFill>
                <a:latin typeface="+mn-lt"/>
                <a:ea typeface="Microsoft YaHei" panose="020B0503020204020204" pitchFamily="34" charset="-122"/>
              </a:rPr>
              <a:t>ЦЕНТРЫ ОБЩЕСТВЕННОГО ЗДОРОВЬЯ</a:t>
            </a:r>
            <a:endParaRPr lang="ru-RU" altLang="ru-RU" sz="2400" b="1" dirty="0">
              <a:solidFill>
                <a:srgbClr val="FF3300"/>
              </a:solidFill>
              <a:latin typeface="+mn-lt"/>
              <a:ea typeface="Microsoft YaHei" panose="020B0503020204020204" pitchFamily="34" charset="-122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30263" y="869950"/>
            <a:ext cx="8313737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3188"/>
            <a:ext cx="2160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421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DA971B5-C50D-47B6-9287-C0DF71650B86}" type="slidenum">
              <a:rPr lang="ru-RU" sz="1400" b="1">
                <a:solidFill>
                  <a:srgbClr val="FF0000"/>
                </a:solidFill>
              </a:rPr>
              <a:pPr/>
              <a:t>6</a:t>
            </a:fld>
            <a:endParaRPr lang="ru-RU" sz="1400" b="1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624888" y="6443663"/>
            <a:ext cx="7937" cy="414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801688" y="5397500"/>
            <a:ext cx="4208462" cy="887413"/>
          </a:xfrm>
          <a:prstGeom prst="roundRect">
            <a:avLst>
              <a:gd name="adj" fmla="val 7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6" name="Прямоугольник 2"/>
          <p:cNvSpPr>
            <a:spLocks noChangeArrowheads="1"/>
          </p:cNvSpPr>
          <p:nvPr/>
        </p:nvSpPr>
        <p:spPr bwMode="auto">
          <a:xfrm>
            <a:off x="2092325" y="1028700"/>
            <a:ext cx="69881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400" i="1">
                <a:solidFill>
                  <a:srgbClr val="333333"/>
                </a:solidFill>
              </a:rPr>
              <a:t>«Мы хотим переструктурировать центры здоровья. Их у нас много в стране. Они свою роль внесли, безусловно, но мы хотим из них сделать центры общественного здоровья - муниципальные центры, которые создавали бы многопрофильные программы - «здоровый город», «здоровый муниципалитет», «здоровое село», где все грани формирования здоровья присутствовали».</a:t>
            </a:r>
            <a:endParaRPr lang="ru-RU" altLang="ru-RU" sz="1400" i="1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4"/>
          <a:srcRect l="2287" r="19319"/>
          <a:stretch/>
        </p:blipFill>
        <p:spPr>
          <a:xfrm>
            <a:off x="277907" y="1028154"/>
            <a:ext cx="1631576" cy="1080000"/>
          </a:xfrm>
          <a:prstGeom prst="roundRect">
            <a:avLst>
              <a:gd name="adj" fmla="val 108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8" name="Прямоугольник 1"/>
          <p:cNvSpPr>
            <a:spLocks noChangeArrowheads="1"/>
          </p:cNvSpPr>
          <p:nvPr/>
        </p:nvSpPr>
        <p:spPr bwMode="auto">
          <a:xfrm>
            <a:off x="547688" y="2260600"/>
            <a:ext cx="8132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Центры общественного здоровья </a:t>
            </a:r>
            <a:r>
              <a:rPr lang="ru-RU" altLang="ru-RU" b="1"/>
              <a:t>должны стать пунктами  методологической поддержки в части реализации программ общественного здоровья с использованием современных коммуникационных форматов. </a:t>
            </a:r>
            <a:endParaRPr lang="ru-RU" altLang="ru-RU"/>
          </a:p>
        </p:txBody>
      </p:sp>
      <p:sp>
        <p:nvSpPr>
          <p:cNvPr id="60" name="Прямоугольник с двумя скругленными соседними углами 59"/>
          <p:cNvSpPr/>
          <p:nvPr/>
        </p:nvSpPr>
        <p:spPr>
          <a:xfrm>
            <a:off x="512763" y="3776663"/>
            <a:ext cx="3960812" cy="2878137"/>
          </a:xfrm>
          <a:prstGeom prst="round2SameRect">
            <a:avLst>
              <a:gd name="adj1" fmla="val 5733"/>
              <a:gd name="adj2" fmla="val 0"/>
            </a:avLst>
          </a:prstGeom>
          <a:solidFill>
            <a:srgbClr val="FFF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61" name="Прямоугольник с двумя скругленными соседними углами 60"/>
          <p:cNvSpPr/>
          <p:nvPr/>
        </p:nvSpPr>
        <p:spPr>
          <a:xfrm>
            <a:off x="4719638" y="3776663"/>
            <a:ext cx="3960812" cy="2878137"/>
          </a:xfrm>
          <a:prstGeom prst="round2SameRect">
            <a:avLst>
              <a:gd name="adj1" fmla="val 5733"/>
              <a:gd name="adj2" fmla="val 0"/>
            </a:avLst>
          </a:prstGeom>
          <a:solidFill>
            <a:srgbClr val="FFF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12301" name="Прямоугольник 4"/>
          <p:cNvSpPr>
            <a:spLocks noChangeArrowheads="1"/>
          </p:cNvSpPr>
          <p:nvPr/>
        </p:nvSpPr>
        <p:spPr bwMode="auto">
          <a:xfrm>
            <a:off x="723900" y="3871913"/>
            <a:ext cx="36004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>
                <a:solidFill>
                  <a:srgbClr val="000000"/>
                </a:solidFill>
              </a:rPr>
              <a:t>Реализация на территории муниципального образования программ по профилактике неинфекционных заболеваний (НИЗ) и формированию здорового образа жизни (ЗОЖ), которые будут включать мероприятий по снижению действия основных факторов риска НИЗ, первичной профилактике заболеваний полости рта, а также мероприятий, направленных на профилактику заболеваний репродуктивной сферы у мужчин;</a:t>
            </a:r>
          </a:p>
          <a:p>
            <a:pPr marL="285750" indent="-285750">
              <a:buClr>
                <a:srgbClr val="FF3300"/>
              </a:buClr>
              <a:buFont typeface="Wingdings" pitchFamily="2" charset="2"/>
              <a:buChar char="§"/>
            </a:pPr>
            <a:endParaRPr lang="ru-RU" altLang="ru-RU" sz="1200"/>
          </a:p>
          <a:p>
            <a:pPr marL="285750" indent="-285750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/>
              <a:t>Организация межведомственного взаимодействия по вопросам формирования ЗОЖ;</a:t>
            </a:r>
          </a:p>
        </p:txBody>
      </p:sp>
      <p:sp>
        <p:nvSpPr>
          <p:cNvPr id="12302" name="Прямоугольник 5"/>
          <p:cNvSpPr>
            <a:spLocks noChangeArrowheads="1"/>
          </p:cNvSpPr>
          <p:nvPr/>
        </p:nvSpPr>
        <p:spPr bwMode="auto">
          <a:xfrm>
            <a:off x="4832350" y="3871913"/>
            <a:ext cx="36004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/>
              <a:t>Проведение массовых мероприятий, акций, конференций, посвященных пропаганде принципов ЗОЖ;</a:t>
            </a:r>
          </a:p>
          <a:p>
            <a:pPr marL="285750" indent="-285750">
              <a:buClr>
                <a:srgbClr val="FF3300"/>
              </a:buClr>
              <a:buFont typeface="Wingdings" pitchFamily="2" charset="2"/>
              <a:buChar char="§"/>
            </a:pPr>
            <a:endParaRPr lang="ru-RU" altLang="ru-RU" sz="1200"/>
          </a:p>
          <a:p>
            <a:pPr marL="285750" indent="-285750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/>
              <a:t>Внедрение в практику современных достижений в области профилактики НИЗ и формирования ЗОЖ;</a:t>
            </a:r>
          </a:p>
          <a:p>
            <a:pPr marL="285750" indent="-285750">
              <a:buClr>
                <a:srgbClr val="FF3300"/>
              </a:buClr>
              <a:buFont typeface="Wingdings" pitchFamily="2" charset="2"/>
              <a:buChar char="§"/>
            </a:pPr>
            <a:endParaRPr lang="ru-RU" altLang="ru-RU" sz="1200"/>
          </a:p>
          <a:p>
            <a:pPr marL="285750" indent="-285750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1200"/>
              <a:t>Внедрение стратегии работы с предприятиями общественного питания, корпоративным сектором и муниципальными властями, включая участие в планировании городской среды. </a:t>
            </a:r>
          </a:p>
        </p:txBody>
      </p:sp>
      <p:sp>
        <p:nvSpPr>
          <p:cNvPr id="64" name="Арка 63"/>
          <p:cNvSpPr/>
          <p:nvPr/>
        </p:nvSpPr>
        <p:spPr>
          <a:xfrm>
            <a:off x="512763" y="3776663"/>
            <a:ext cx="342900" cy="320675"/>
          </a:xfrm>
          <a:prstGeom prst="blockArc">
            <a:avLst>
              <a:gd name="adj1" fmla="val 10800000"/>
              <a:gd name="adj2" fmla="val 16140278"/>
              <a:gd name="adj3" fmla="val 9865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2763" y="3937000"/>
            <a:ext cx="34925" cy="27178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Арка 65"/>
          <p:cNvSpPr/>
          <p:nvPr/>
        </p:nvSpPr>
        <p:spPr>
          <a:xfrm>
            <a:off x="4718050" y="3776663"/>
            <a:ext cx="342900" cy="320675"/>
          </a:xfrm>
          <a:prstGeom prst="blockArc">
            <a:avLst>
              <a:gd name="adj1" fmla="val 10800000"/>
              <a:gd name="adj2" fmla="val 16140278"/>
              <a:gd name="adj3" fmla="val 9865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18050" y="3937000"/>
            <a:ext cx="36513" cy="27178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с двумя скругленными соседними углами 67"/>
          <p:cNvSpPr/>
          <p:nvPr/>
        </p:nvSpPr>
        <p:spPr>
          <a:xfrm>
            <a:off x="547688" y="3276600"/>
            <a:ext cx="8132762" cy="342900"/>
          </a:xfrm>
          <a:prstGeom prst="round2Same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8" name="Прямоугольник 7"/>
          <p:cNvSpPr>
            <a:spLocks noChangeArrowheads="1"/>
          </p:cNvSpPr>
          <p:nvPr/>
        </p:nvSpPr>
        <p:spPr bwMode="auto">
          <a:xfrm>
            <a:off x="3106738" y="3244850"/>
            <a:ext cx="293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</a:rPr>
              <a:t>ОЖИДАЕМЫЕ РЕЗУЛЬТАТЫ: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ECB80CB-07DD-4895-B5B8-23EE6EAF7EE1}" type="slidenum">
              <a:rPr lang="ru-RU">
                <a:solidFill>
                  <a:srgbClr val="898989"/>
                </a:solidFill>
              </a:rPr>
              <a:pPr/>
              <a:t>7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636713"/>
            <a:ext cx="450056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 центр медицинской профилактики </a:t>
            </a:r>
          </a:p>
          <a:p>
            <a:pPr>
              <a:defRPr/>
            </a:pPr>
            <a:r>
              <a:rPr lang="ru-RU" dirty="0"/>
              <a:t>(г. Сыктывкар в структуре ГУ «РВФД»)</a:t>
            </a:r>
          </a:p>
          <a:p>
            <a:pPr>
              <a:defRPr/>
            </a:pPr>
            <a:endParaRPr lang="ru-RU" b="1" dirty="0"/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8 отделений медицинской профилактики </a:t>
            </a:r>
          </a:p>
          <a:p>
            <a:pPr>
              <a:defRPr/>
            </a:pPr>
            <a:r>
              <a:rPr lang="ru-RU" dirty="0"/>
              <a:t>(г. Сыктывкар - 3, г. Ухта, г. Воркута, г. Инта, г. Печора, г. Усинск,);</a:t>
            </a:r>
          </a:p>
          <a:p>
            <a:pPr>
              <a:defRPr/>
            </a:pPr>
            <a:endParaRPr lang="ru-RU" b="1" dirty="0"/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26 кабинетов медицинской профилактики</a:t>
            </a:r>
          </a:p>
          <a:p>
            <a:pPr>
              <a:defRPr/>
            </a:pPr>
            <a:r>
              <a:rPr lang="ru-RU" b="1" dirty="0"/>
              <a:t> </a:t>
            </a:r>
            <a:r>
              <a:rPr lang="ru-RU" dirty="0"/>
              <a:t>(Сыктывкар - 6; </a:t>
            </a:r>
            <a:r>
              <a:rPr lang="ru-RU" dirty="0" err="1"/>
              <a:t>Сосногорский</a:t>
            </a:r>
            <a:r>
              <a:rPr lang="ru-RU" dirty="0"/>
              <a:t> - 3, Корткерос - 2, </a:t>
            </a:r>
            <a:r>
              <a:rPr lang="ru-RU" dirty="0" err="1"/>
              <a:t>Усть-Вымский</a:t>
            </a:r>
            <a:r>
              <a:rPr lang="ru-RU" dirty="0"/>
              <a:t> - 2 в остальных районах по  одному);</a:t>
            </a:r>
          </a:p>
          <a:p>
            <a:pPr>
              <a:defRPr/>
            </a:pPr>
            <a:endParaRPr lang="ru-RU" b="1" dirty="0"/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 Центра здоровья для взрослых </a:t>
            </a:r>
            <a:r>
              <a:rPr lang="ru-RU" dirty="0"/>
              <a:t>(Сыктывкар, Ухта, Воркута).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44688" y="0"/>
            <a:ext cx="71993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FF3300"/>
                </a:solidFill>
                <a:latin typeface="+mn-lt"/>
                <a:ea typeface="Microsoft YaHei" panose="020B0503020204020204" pitchFamily="34" charset="-122"/>
              </a:rPr>
              <a:t>СЛУЖБА МЕДИЦИНСКОЙ ПРОФИЛАКТИКИ</a:t>
            </a:r>
            <a:endParaRPr lang="ru-RU" altLang="ru-RU" sz="2400" b="1" dirty="0">
              <a:solidFill>
                <a:srgbClr val="FF3300"/>
              </a:solidFill>
              <a:latin typeface="+mn-lt"/>
              <a:ea typeface="Microsoft YaHei" panose="020B0503020204020204" pitchFamily="34" charset="-12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30263" y="869950"/>
            <a:ext cx="8313737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3188"/>
            <a:ext cx="2160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4672013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79388" y="1011238"/>
          <a:ext cx="8720136" cy="559593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906712"/>
                <a:gridCol w="2906712"/>
                <a:gridCol w="2906712"/>
              </a:tblGrid>
              <a:tr h="97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Факт ЦМП 2019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Структура регионального центра медицинской профилактики в Приказе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МЗ РФ №683н от 30.09.2015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Структура регионального центра общественного здоровья и медицинской профилактики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Новое!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8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Отдел межведомственных связей, организации и проведения мероприятий в области профилактики ХНИЗ, формирования ЗОЖ, гигиенического обучения и воспитания.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Отдел межведомственных связей и комплексных программ профилактики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Отдел анализа и стратегического планирования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4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 Отдел организационно-методического обеспечения профилактической работы и мониторинга здоровья.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 Отдел организационно-методического обеспечения профилактической работы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 Отдел межведомственного взаимодействия, коммуникационных и общественных проектов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bg1"/>
                    </a:solidFill>
                  </a:tcPr>
                </a:tc>
              </a:tr>
              <a:tr h="543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Отдел подготовки и тиражирования медицинских и информационных материалов.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 Отдел подготовки и тиражирования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Отдел мониторинга факторов риска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3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4. Отдел мониторинга здоровья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4. Отдел разработки, реализации и оценки корпоративных программ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bg1"/>
                    </a:solidFill>
                  </a:tcPr>
                </a:tc>
              </a:tr>
              <a:tr h="543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4. Консультативно-оздоровительный отдел.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 Отдел консультативно-оздоровительный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 Отдел  муниципальных программ общественного здоровья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4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6. Отдел организации и проведения мероприятий в области гигиенического обучения и воспитания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6. Отдел  организации медицинской профилактики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bg1"/>
                    </a:solidFill>
                  </a:tcPr>
                </a:tc>
              </a:tr>
              <a:tr h="271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</a:rPr>
                        <a:t>16,5 ставок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39,5 ставок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45,5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8" marR="5615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1944688" y="0"/>
            <a:ext cx="71993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FF3300"/>
                </a:solidFill>
                <a:latin typeface="+mn-lt"/>
                <a:ea typeface="Microsoft YaHei" panose="020B0503020204020204" pitchFamily="34" charset="-122"/>
              </a:rPr>
              <a:t>ИЗМЕНЕНИЕ СТРУКТУРЫ</a:t>
            </a:r>
            <a:endParaRPr lang="ru-RU" altLang="ru-RU" sz="2400" b="1" dirty="0">
              <a:solidFill>
                <a:srgbClr val="FF3300"/>
              </a:solidFill>
              <a:latin typeface="+mn-lt"/>
              <a:ea typeface="Microsoft YaHei" panose="020B0503020204020204" pitchFamily="34" charset="-122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30263" y="869950"/>
            <a:ext cx="8313737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2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3188"/>
            <a:ext cx="2160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421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CEA741-000D-49EE-A760-FFCBD2298674}" type="slidenum">
              <a:rPr lang="ru-RU" sz="1400" b="1">
                <a:solidFill>
                  <a:srgbClr val="FF0000"/>
                </a:solidFill>
              </a:rPr>
              <a:pPr/>
              <a:t>8</a:t>
            </a:fld>
            <a:endParaRPr lang="ru-RU" sz="1400" b="1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624888" y="6443663"/>
            <a:ext cx="7937" cy="414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трелка вправо 29"/>
          <p:cNvSpPr/>
          <p:nvPr/>
        </p:nvSpPr>
        <p:spPr>
          <a:xfrm>
            <a:off x="2033588" y="4233863"/>
            <a:ext cx="514350" cy="488950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30263" y="869950"/>
            <a:ext cx="8313737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3188"/>
            <a:ext cx="2160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421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4924504-0B0A-4D41-A028-442711AEA7A4}" type="slidenum">
              <a:rPr lang="ru-RU" sz="1400" b="1">
                <a:solidFill>
                  <a:srgbClr val="FF0000"/>
                </a:solidFill>
              </a:rPr>
              <a:pPr/>
              <a:t>9</a:t>
            </a:fld>
            <a:endParaRPr lang="ru-RU" sz="1400" b="1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558213" y="6443663"/>
            <a:ext cx="7937" cy="414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76475" y="1074738"/>
            <a:ext cx="67294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22300">
              <a:spcAft>
                <a:spcPts val="0"/>
              </a:spcAft>
              <a:defRPr/>
            </a:pPr>
            <a:r>
              <a:rPr lang="ru-RU" sz="1400" i="1" dirty="0">
                <a:latin typeface="+mn-lt"/>
              </a:rPr>
              <a:t>«Мы стараемся, чтобы это была яркая короткая информация для детей, для молодежи, для людей других возрастных групп — разная, интернет-ролики, видеоролики для телевизионных каналов, </a:t>
            </a:r>
            <a:r>
              <a:rPr lang="ru-RU" sz="1400" i="1" dirty="0" err="1">
                <a:latin typeface="+mn-lt"/>
              </a:rPr>
              <a:t>аудиоролики</a:t>
            </a:r>
            <a:r>
              <a:rPr lang="ru-RU" sz="1400" i="1" dirty="0">
                <a:latin typeface="+mn-lt"/>
              </a:rPr>
              <a:t>, когда ты едешь в машине. Это должно проходить как рефрен (главная тема) в течение всего рабочего дня». </a:t>
            </a:r>
          </a:p>
        </p:txBody>
      </p:sp>
      <p:pic>
        <p:nvPicPr>
          <p:cNvPr id="18440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552825"/>
            <a:ext cx="18351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624138" y="2409825"/>
            <a:ext cx="3838575" cy="4219575"/>
          </a:xfrm>
          <a:prstGeom prst="roundRect">
            <a:avLst>
              <a:gd name="adj" fmla="val 4280"/>
            </a:avLst>
          </a:prstGeom>
          <a:solidFill>
            <a:srgbClr val="FFF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2" name="Прямоугольник 20"/>
          <p:cNvSpPr>
            <a:spLocks noChangeArrowheads="1"/>
          </p:cNvSpPr>
          <p:nvPr/>
        </p:nvSpPr>
        <p:spPr bwMode="auto">
          <a:xfrm>
            <a:off x="4154488" y="2767013"/>
            <a:ext cx="2308225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4800"/>
              </a:spcBef>
            </a:pPr>
            <a:r>
              <a:rPr lang="ru-RU" altLang="ru-RU" sz="1200" b="1"/>
              <a:t>пропаганда сокращения потребления алкоголя</a:t>
            </a:r>
          </a:p>
          <a:p>
            <a:pPr>
              <a:spcBef>
                <a:spcPts val="4800"/>
              </a:spcBef>
            </a:pPr>
            <a:r>
              <a:rPr lang="ru-RU" altLang="ru-RU" sz="1200" b="1"/>
              <a:t>пропаганда сокращения потребления табака </a:t>
            </a:r>
          </a:p>
          <a:p>
            <a:pPr>
              <a:spcBef>
                <a:spcPts val="4800"/>
              </a:spcBef>
            </a:pPr>
            <a:r>
              <a:rPr lang="ru-RU" altLang="ru-RU" sz="1200" b="1"/>
              <a:t>пропаганда ответственного отношения к рациону питания</a:t>
            </a:r>
          </a:p>
          <a:p>
            <a:pPr>
              <a:spcBef>
                <a:spcPts val="4800"/>
              </a:spcBef>
            </a:pPr>
            <a:r>
              <a:rPr lang="ru-RU" altLang="ru-RU" sz="1200" b="1"/>
              <a:t>пропаганда ответственного отношения к репродуктивному здоровью</a:t>
            </a:r>
          </a:p>
        </p:txBody>
      </p:sp>
      <p:pic>
        <p:nvPicPr>
          <p:cNvPr id="26" name="Рисунок 25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754754" y="2543855"/>
            <a:ext cx="1339200" cy="892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" descr="https://st03.kakprosto.ru/images/article/2017/10/8/302195_59d9d733a486f59d9d733a48ac.jpe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20" y="3562468"/>
            <a:ext cx="1339200" cy="89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pulmohealth.com/wp-content/uploads/2018/08/kultura-potreblenija-pishh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38" y="4606405"/>
            <a:ext cx="1338529" cy="89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 preferRelativeResize="0">
            <a:picLocks/>
          </p:cNvPicPr>
          <p:nvPr/>
        </p:nvPicPr>
        <p:blipFill rotWithShape="1">
          <a:blip r:embed="rId8"/>
          <a:srcRect l="5550" r="21851"/>
          <a:stretch/>
        </p:blipFill>
        <p:spPr>
          <a:xfrm>
            <a:off x="2782838" y="5625246"/>
            <a:ext cx="1339200" cy="89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Стрелка вправо 31"/>
          <p:cNvSpPr/>
          <p:nvPr/>
        </p:nvSpPr>
        <p:spPr>
          <a:xfrm>
            <a:off x="6405563" y="4275138"/>
            <a:ext cx="515937" cy="488950"/>
          </a:xfrm>
          <a:prstGeom prst="rightArrow">
            <a:avLst/>
          </a:prstGeom>
          <a:solidFill>
            <a:srgbClr val="FFF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1371" y="3107973"/>
            <a:ext cx="1793587" cy="2694590"/>
          </a:xfrm>
          <a:prstGeom prst="roundRect">
            <a:avLst>
              <a:gd name="adj" fmla="val 718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49" name="TextBox 27"/>
          <p:cNvSpPr txBox="1">
            <a:spLocks noChangeArrowheads="1"/>
          </p:cNvSpPr>
          <p:nvPr/>
        </p:nvSpPr>
        <p:spPr bwMode="auto">
          <a:xfrm>
            <a:off x="7175500" y="2657475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800" b="1">
                <a:solidFill>
                  <a:srgbClr val="339966"/>
                </a:solidFill>
              </a:rPr>
              <a:t>Население</a:t>
            </a:r>
          </a:p>
        </p:txBody>
      </p:sp>
      <p:sp>
        <p:nvSpPr>
          <p:cNvPr id="18450" name="TextBox 28"/>
          <p:cNvSpPr txBox="1">
            <a:spLocks noChangeArrowheads="1"/>
          </p:cNvSpPr>
          <p:nvPr/>
        </p:nvSpPr>
        <p:spPr bwMode="auto">
          <a:xfrm>
            <a:off x="7248525" y="5802313"/>
            <a:ext cx="1433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b="1">
                <a:solidFill>
                  <a:srgbClr val="339933"/>
                </a:solidFill>
              </a:rPr>
              <a:t>Сохранение </a:t>
            </a:r>
          </a:p>
          <a:p>
            <a:pPr algn="ctr"/>
            <a:r>
              <a:rPr lang="ru-RU" altLang="ru-RU" sz="1800" b="1">
                <a:solidFill>
                  <a:srgbClr val="339933"/>
                </a:solidFill>
              </a:rPr>
              <a:t>здоровья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560" y="1074737"/>
            <a:ext cx="1620000" cy="1080000"/>
          </a:xfrm>
          <a:prstGeom prst="roundRect">
            <a:avLst>
              <a:gd name="adj" fmla="val 705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52" name="TextBox 30"/>
          <p:cNvSpPr txBox="1">
            <a:spLocks noChangeArrowheads="1"/>
          </p:cNvSpPr>
          <p:nvPr/>
        </p:nvSpPr>
        <p:spPr bwMode="auto">
          <a:xfrm>
            <a:off x="200025" y="2557463"/>
            <a:ext cx="2252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b="1">
                <a:solidFill>
                  <a:srgbClr val="FF3300"/>
                </a:solidFill>
              </a:rPr>
              <a:t>Информационно-</a:t>
            </a:r>
          </a:p>
          <a:p>
            <a:pPr algn="ctr"/>
            <a:r>
              <a:rPr lang="ru-RU" altLang="ru-RU" sz="1800" b="1">
                <a:solidFill>
                  <a:srgbClr val="FF3300"/>
                </a:solidFill>
              </a:rPr>
              <a:t>коммуникационная </a:t>
            </a:r>
          </a:p>
          <a:p>
            <a:pPr algn="ctr"/>
            <a:r>
              <a:rPr lang="ru-RU" altLang="ru-RU" sz="1800" b="1">
                <a:solidFill>
                  <a:srgbClr val="FF3300"/>
                </a:solidFill>
              </a:rPr>
              <a:t>кампания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944688" y="-22225"/>
            <a:ext cx="71993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3300"/>
                </a:solidFill>
                <a:latin typeface="+mn-lt"/>
              </a:rPr>
              <a:t>ИНФОРМАЦИОННО-КОММУНИКАЦИОННАЯ </a:t>
            </a:r>
            <a:r>
              <a:rPr lang="ru-RU" sz="2400" b="1" dirty="0">
                <a:solidFill>
                  <a:srgbClr val="FF3300"/>
                </a:solidFill>
                <a:latin typeface="+mn-lt"/>
              </a:rPr>
              <a:t>КАМПАНИЯ </a:t>
            </a:r>
          </a:p>
        </p:txBody>
      </p:sp>
      <p:sp>
        <p:nvSpPr>
          <p:cNvPr id="18454" name="Прямоугольник 1"/>
          <p:cNvSpPr>
            <a:spLocks noChangeArrowheads="1"/>
          </p:cNvSpPr>
          <p:nvPr/>
        </p:nvSpPr>
        <p:spPr bwMode="auto">
          <a:xfrm>
            <a:off x="200025" y="5551488"/>
            <a:ext cx="2203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FF3300"/>
                </a:solidFill>
              </a:rPr>
              <a:t>Минздрав устал </a:t>
            </a:r>
          </a:p>
          <a:p>
            <a:pPr algn="ctr" eaLnBrk="1" hangingPunct="1"/>
            <a:r>
              <a:rPr lang="ru-RU" altLang="ru-RU" sz="1600" b="1">
                <a:solidFill>
                  <a:srgbClr val="FF3300"/>
                </a:solidFill>
              </a:rPr>
              <a:t>предупреждать.</a:t>
            </a:r>
          </a:p>
          <a:p>
            <a:pPr algn="ctr" eaLnBrk="1" hangingPunct="1"/>
            <a:r>
              <a:rPr lang="ru-RU" altLang="ru-RU" sz="1600" b="1"/>
              <a:t>Теперь он утверждает </a:t>
            </a:r>
          </a:p>
          <a:p>
            <a:pPr algn="ctr" eaLnBrk="1" hangingPunct="1"/>
            <a:r>
              <a:rPr lang="ru-RU" altLang="ru-RU" sz="1600">
                <a:solidFill>
                  <a:srgbClr val="FF3300"/>
                </a:solidFill>
              </a:rPr>
              <a:t>– </a:t>
            </a:r>
            <a:r>
              <a:rPr lang="ru-RU" altLang="ru-RU" sz="1600" b="1">
                <a:solidFill>
                  <a:srgbClr val="FF3300"/>
                </a:solidFill>
              </a:rPr>
              <a:t>«Ты сильнее».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2736</TotalTime>
  <Words>1359</Words>
  <Application>Microsoft Office PowerPoint</Application>
  <PresentationFormat>Экран (4:3)</PresentationFormat>
  <Paragraphs>191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Arial</vt:lpstr>
      <vt:lpstr>Calibri Light</vt:lpstr>
      <vt:lpstr>Microsoft YaHei</vt:lpstr>
      <vt:lpstr>Wingdings</vt:lpstr>
      <vt:lpstr>Times New Roman</vt:lpstr>
      <vt:lpstr>Cambria</vt:lpstr>
      <vt:lpstr>Тема Office</vt:lpstr>
      <vt:lpstr>Приоритетные направления реализации регионального проекта  «ФОРМИРОВАНИЕ СИСТЕМЫ МОТИВАЦИИ ГРАЖДАН К ЗДОРОВОМУ ОБРАЗУ ЖИЗНИ, ВКЛЮЧАЯ ЗДОРОВОЕ ПИТАНИЕ И ОТКАЗ ОТ ВРЕДНЫХ ПРИВЫЧЕК» (Укрепление общественного здоровья)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</cp:lastModifiedBy>
  <cp:revision>170</cp:revision>
  <cp:lastPrinted>2019-04-01T06:50:10Z</cp:lastPrinted>
  <dcterms:created xsi:type="dcterms:W3CDTF">2018-11-21T09:34:57Z</dcterms:created>
  <dcterms:modified xsi:type="dcterms:W3CDTF">2020-03-02T09:42:38Z</dcterms:modified>
</cp:coreProperties>
</file>